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65" r:id="rId3"/>
    <p:sldId id="256" r:id="rId4"/>
    <p:sldId id="257" r:id="rId5"/>
    <p:sldId id="258" r:id="rId6"/>
    <p:sldId id="259" r:id="rId7"/>
    <p:sldId id="260" r:id="rId8"/>
    <p:sldId id="261" r:id="rId9"/>
    <p:sldId id="262" r:id="rId10"/>
    <p:sldId id="263" r:id="rId11"/>
    <p:sldId id="264" r:id="rId12"/>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65"/>
            <p14:sldId id="256"/>
            <p14:sldId id="257"/>
            <p14:sldId id="258"/>
            <p14:sldId id="259"/>
            <p14:sldId id="260"/>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5" autoAdjust="0"/>
    <p:restoredTop sz="94647" autoAdjust="0"/>
  </p:normalViewPr>
  <p:slideViewPr>
    <p:cSldViewPr snapToGrid="0">
      <p:cViewPr varScale="1">
        <p:scale>
          <a:sx n="134" d="100"/>
          <a:sy n="134" d="100"/>
        </p:scale>
        <p:origin x="138" y="8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814945"/>
            <a:ext cx="6648450" cy="8472054"/>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5">
                    <a:lumMod val="75000"/>
                  </a:schemeClr>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p:nvPr>
        </p:nvSpPr>
        <p:spPr>
          <a:xfrm>
            <a:off x="519112" y="768638"/>
            <a:ext cx="6521450" cy="769216"/>
          </a:xfrm>
          <a:prstGeom prst="rect">
            <a:avLst/>
          </a:prstGeom>
        </p:spPr>
        <p:txBody>
          <a:bodyPr/>
          <a:lstStyle>
            <a:lvl1pPr>
              <a:lnSpc>
                <a:spcPct val="80000"/>
              </a:lnSpc>
              <a:defRPr sz="4000" b="1" u="sng">
                <a:solidFill>
                  <a:schemeClr val="accent1">
                    <a:lumMod val="50000"/>
                  </a:schemeClr>
                </a:solidFill>
                <a:latin typeface="Ink Free" panose="03080402000500000000" pitchFamily="66" charset="0"/>
              </a:defRPr>
            </a:lvl1pPr>
          </a:lstStyle>
          <a:p>
            <a:r>
              <a:rPr lang="en-US"/>
              <a:t>Click to edit Master title style</a:t>
            </a:r>
            <a:endParaRPr lang="en-GB"/>
          </a:p>
        </p:txBody>
      </p:sp>
    </p:spTree>
    <p:extLst>
      <p:ext uri="{BB962C8B-B14F-4D97-AF65-F5344CB8AC3E}">
        <p14:creationId xmlns:p14="http://schemas.microsoft.com/office/powerpoint/2010/main" val="304074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632206"/>
            <a:ext cx="6648450" cy="9654794"/>
          </a:xfrm>
        </p:spPr>
        <p:txBody>
          <a:bodyPr/>
          <a:lstStyle>
            <a:lvl1pPr>
              <a:defRPr>
                <a:solidFill>
                  <a:schemeClr val="accent5">
                    <a:lumMod val="75000"/>
                  </a:schemeClr>
                </a:solidFill>
              </a:defRPr>
            </a:lvl1pPr>
          </a:lstStyle>
          <a:p>
            <a:pPr lvl="0"/>
            <a:r>
              <a:rPr lang="en-US" dirty="0"/>
              <a:t>Click to edit Master text styles</a:t>
            </a:r>
          </a:p>
        </p:txBody>
      </p:sp>
    </p:spTree>
    <p:extLst>
      <p:ext uri="{BB962C8B-B14F-4D97-AF65-F5344CB8AC3E}">
        <p14:creationId xmlns:p14="http://schemas.microsoft.com/office/powerpoint/2010/main" val="3558989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DDEBE-5E92-4A1A-BB34-AD7DA85FF56C}"/>
              </a:ext>
            </a:extLst>
          </p:cNvPr>
          <p:cNvSpPr txBox="1"/>
          <p:nvPr userDrawn="1"/>
        </p:nvSpPr>
        <p:spPr>
          <a:xfrm>
            <a:off x="1763486" y="2539377"/>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14" name="Picture 13">
            <a:extLst>
              <a:ext uri="{FF2B5EF4-FFF2-40B4-BE49-F238E27FC236}">
                <a16:creationId xmlns:a16="http://schemas.microsoft.com/office/drawing/2014/main" id="{CEB5CD1F-A45B-454E-8B98-30BD6678162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824" y="-15552"/>
            <a:ext cx="7655859" cy="10835142"/>
          </a:xfrm>
          <a:prstGeom prst="rect">
            <a:avLst/>
          </a:prstGeom>
        </p:spPr>
      </p:pic>
      <p:sp>
        <p:nvSpPr>
          <p:cNvPr id="3" name="Text Placeholder 2"/>
          <p:cNvSpPr>
            <a:spLocks noGrp="1"/>
          </p:cNvSpPr>
          <p:nvPr>
            <p:ph type="body" idx="1"/>
          </p:nvPr>
        </p:nvSpPr>
        <p:spPr>
          <a:xfrm>
            <a:off x="600634" y="670306"/>
            <a:ext cx="6439313" cy="9654793"/>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accent5">
              <a:lumMod val="75000"/>
            </a:schemeClr>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263526" y="429289"/>
            <a:ext cx="7127874" cy="10741402"/>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a:p>
            <a:endParaRPr lang="en-GB" sz="3200" dirty="0">
              <a:solidFill>
                <a:schemeClr val="accent1">
                  <a:lumMod val="75000"/>
                </a:schemeClr>
              </a:solidFill>
            </a:endParaRP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eting.toolchest.org/virtual-flipcharts/" TargetMode="Externa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66A00F-3B29-42F8-ADD3-A1149AB88FCD}"/>
              </a:ext>
            </a:extLst>
          </p:cNvPr>
          <p:cNvSpPr>
            <a:spLocks noGrp="1"/>
          </p:cNvSpPr>
          <p:nvPr>
            <p:ph idx="1"/>
          </p:nvPr>
        </p:nvSpPr>
        <p:spPr/>
        <p:txBody>
          <a:bodyPr/>
          <a:lstStyle/>
          <a:p>
            <a:r>
              <a:rPr lang="en-GB" dirty="0"/>
              <a:t>In virtual meetings, training sessions, and workshops, sitting still is not good for us. </a:t>
            </a:r>
          </a:p>
          <a:p>
            <a:r>
              <a:rPr lang="en-GB" dirty="0"/>
              <a:t>BUPA developed these exercises to help us stretch out for a few moments periodically. </a:t>
            </a:r>
          </a:p>
          <a:p>
            <a:r>
              <a:rPr lang="en-GB" dirty="0"/>
              <a:t>To use them in your session load this file as a virtual flipchart …</a:t>
            </a:r>
          </a:p>
          <a:p>
            <a:endParaRPr lang="en-GB" dirty="0"/>
          </a:p>
          <a:p>
            <a:endParaRPr lang="en-GB" dirty="0"/>
          </a:p>
          <a:p>
            <a:r>
              <a:rPr lang="en-GB" dirty="0"/>
              <a:t>Then click here in the slide-show window to go to the selector slide, and click on the stretch </a:t>
            </a:r>
            <a:br>
              <a:rPr lang="en-GB" dirty="0"/>
            </a:br>
            <a:r>
              <a:rPr lang="en-GB" dirty="0"/>
              <a:t>you wish to use </a:t>
            </a:r>
          </a:p>
        </p:txBody>
      </p:sp>
      <p:sp>
        <p:nvSpPr>
          <p:cNvPr id="3" name="Title 2">
            <a:extLst>
              <a:ext uri="{FF2B5EF4-FFF2-40B4-BE49-F238E27FC236}">
                <a16:creationId xmlns:a16="http://schemas.microsoft.com/office/drawing/2014/main" id="{4937DC76-0AF0-488B-8F01-D8DF2981303A}"/>
              </a:ext>
            </a:extLst>
          </p:cNvPr>
          <p:cNvSpPr>
            <a:spLocks noGrp="1"/>
          </p:cNvSpPr>
          <p:nvPr>
            <p:ph type="title"/>
          </p:nvPr>
        </p:nvSpPr>
        <p:spPr>
          <a:xfrm>
            <a:off x="519111" y="768638"/>
            <a:ext cx="6817519" cy="769216"/>
          </a:xfrm>
        </p:spPr>
        <p:txBody>
          <a:bodyPr/>
          <a:lstStyle/>
          <a:p>
            <a:r>
              <a:rPr lang="en-GB" dirty="0"/>
              <a:t>Stretching Exercises </a:t>
            </a:r>
            <a:r>
              <a:rPr lang="en-GB" sz="2800" dirty="0"/>
              <a:t>(from BUPA)</a:t>
            </a:r>
            <a:endParaRPr lang="en-GB" dirty="0"/>
          </a:p>
        </p:txBody>
      </p:sp>
      <p:sp>
        <p:nvSpPr>
          <p:cNvPr id="4" name="Rectangle 3">
            <a:hlinkClick r:id="rId2" action="ppaction://hlinksldjump"/>
            <a:extLst>
              <a:ext uri="{FF2B5EF4-FFF2-40B4-BE49-F238E27FC236}">
                <a16:creationId xmlns:a16="http://schemas.microsoft.com/office/drawing/2014/main" id="{9FC26DC6-914F-4B42-906B-10EBB374F901}"/>
              </a:ext>
            </a:extLst>
          </p:cNvPr>
          <p:cNvSpPr/>
          <p:nvPr/>
        </p:nvSpPr>
        <p:spPr>
          <a:xfrm>
            <a:off x="50007" y="71438"/>
            <a:ext cx="7458074" cy="1072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hlinkClick r:id="rId3"/>
            <a:extLst>
              <a:ext uri="{FF2B5EF4-FFF2-40B4-BE49-F238E27FC236}">
                <a16:creationId xmlns:a16="http://schemas.microsoft.com/office/drawing/2014/main" id="{91451A84-A0FF-4E93-A5CB-69BB765FAF99}"/>
              </a:ext>
            </a:extLst>
          </p:cNvPr>
          <p:cNvSpPr txBox="1"/>
          <p:nvPr/>
        </p:nvSpPr>
        <p:spPr>
          <a:xfrm>
            <a:off x="772716" y="6586539"/>
            <a:ext cx="6196409" cy="461665"/>
          </a:xfrm>
          <a:prstGeom prst="rect">
            <a:avLst/>
          </a:prstGeom>
          <a:noFill/>
        </p:spPr>
        <p:txBody>
          <a:bodyPr wrap="square" rtlCol="0">
            <a:spAutoFit/>
          </a:bodyPr>
          <a:lstStyle/>
          <a:p>
            <a:r>
              <a:rPr lang="en-GB" sz="2400" dirty="0">
                <a:solidFill>
                  <a:srgbClr val="0070C0"/>
                </a:solidFill>
              </a:rPr>
              <a:t>https://meeting.toolchest.org/virtual-flipcharts/</a:t>
            </a:r>
          </a:p>
        </p:txBody>
      </p:sp>
    </p:spTree>
    <p:extLst>
      <p:ext uri="{BB962C8B-B14F-4D97-AF65-F5344CB8AC3E}">
        <p14:creationId xmlns:p14="http://schemas.microsoft.com/office/powerpoint/2010/main" val="156441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C04D2C-C0AE-4F3B-A704-4624F7D0A1E3}"/>
              </a:ext>
            </a:extLst>
          </p:cNvPr>
          <p:cNvPicPr>
            <a:picLocks noChangeAspect="1"/>
          </p:cNvPicPr>
          <p:nvPr/>
        </p:nvPicPr>
        <p:blipFill>
          <a:blip r:embed="rId2">
            <a:clrChange>
              <a:clrFrom>
                <a:srgbClr val="E6E6E6"/>
              </a:clrFrom>
              <a:clrTo>
                <a:srgbClr val="E6E6E6">
                  <a:alpha val="0"/>
                </a:srgbClr>
              </a:clrTo>
            </a:clrChange>
          </a:blip>
          <a:stretch>
            <a:fillRect/>
          </a:stretch>
        </p:blipFill>
        <p:spPr>
          <a:xfrm>
            <a:off x="565078" y="766119"/>
            <a:ext cx="6594934" cy="9473471"/>
          </a:xfrm>
          <a:prstGeom prst="rect">
            <a:avLst/>
          </a:prstGeom>
        </p:spPr>
      </p:pic>
      <p:sp>
        <p:nvSpPr>
          <p:cNvPr id="6" name="Rectangle 5">
            <a:hlinkClick r:id="rId3" action="ppaction://hlinksldjump"/>
            <a:extLst>
              <a:ext uri="{FF2B5EF4-FFF2-40B4-BE49-F238E27FC236}">
                <a16:creationId xmlns:a16="http://schemas.microsoft.com/office/drawing/2014/main" id="{F1BFBBE5-31DD-439D-9450-931B22593295}"/>
              </a:ext>
            </a:extLst>
          </p:cNvPr>
          <p:cNvSpPr/>
          <p:nvPr/>
        </p:nvSpPr>
        <p:spPr>
          <a:xfrm>
            <a:off x="565078" y="766119"/>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4" action="ppaction://hlinksldjump"/>
            <a:extLst>
              <a:ext uri="{FF2B5EF4-FFF2-40B4-BE49-F238E27FC236}">
                <a16:creationId xmlns:a16="http://schemas.microsoft.com/office/drawing/2014/main" id="{34279DEC-F06C-43EB-BC30-6A7ED6FC820F}"/>
              </a:ext>
            </a:extLst>
          </p:cNvPr>
          <p:cNvSpPr/>
          <p:nvPr/>
        </p:nvSpPr>
        <p:spPr>
          <a:xfrm>
            <a:off x="2799988" y="766119"/>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5" action="ppaction://hlinksldjump"/>
            <a:extLst>
              <a:ext uri="{FF2B5EF4-FFF2-40B4-BE49-F238E27FC236}">
                <a16:creationId xmlns:a16="http://schemas.microsoft.com/office/drawing/2014/main" id="{77747356-FA17-4CFA-B898-B942BB733385}"/>
              </a:ext>
            </a:extLst>
          </p:cNvPr>
          <p:cNvSpPr/>
          <p:nvPr/>
        </p:nvSpPr>
        <p:spPr>
          <a:xfrm>
            <a:off x="5034898" y="766119"/>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6" action="ppaction://hlinksldjump"/>
            <a:extLst>
              <a:ext uri="{FF2B5EF4-FFF2-40B4-BE49-F238E27FC236}">
                <a16:creationId xmlns:a16="http://schemas.microsoft.com/office/drawing/2014/main" id="{07C132DE-F17E-4C16-80AE-1DDB97C3A9D5}"/>
              </a:ext>
            </a:extLst>
          </p:cNvPr>
          <p:cNvSpPr/>
          <p:nvPr/>
        </p:nvSpPr>
        <p:spPr>
          <a:xfrm>
            <a:off x="565078" y="3967661"/>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7" action="ppaction://hlinksldjump"/>
            <a:extLst>
              <a:ext uri="{FF2B5EF4-FFF2-40B4-BE49-F238E27FC236}">
                <a16:creationId xmlns:a16="http://schemas.microsoft.com/office/drawing/2014/main" id="{8FAC7AA7-0C2B-4417-9C8D-CA6EDAF29047}"/>
              </a:ext>
            </a:extLst>
          </p:cNvPr>
          <p:cNvSpPr/>
          <p:nvPr/>
        </p:nvSpPr>
        <p:spPr>
          <a:xfrm>
            <a:off x="2799988" y="3967661"/>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B7B2DBA6-C7DD-4D11-A617-0C02096D3922}"/>
              </a:ext>
            </a:extLst>
          </p:cNvPr>
          <p:cNvSpPr/>
          <p:nvPr/>
        </p:nvSpPr>
        <p:spPr>
          <a:xfrm>
            <a:off x="5034898" y="3967661"/>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2D547B1D-DC5B-4CE8-AEBD-D954DBA92D06}"/>
              </a:ext>
            </a:extLst>
          </p:cNvPr>
          <p:cNvSpPr/>
          <p:nvPr/>
        </p:nvSpPr>
        <p:spPr>
          <a:xfrm>
            <a:off x="565078" y="7169203"/>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E0C786AD-DC36-4FBE-965C-ED5CA27D5A4F}"/>
              </a:ext>
            </a:extLst>
          </p:cNvPr>
          <p:cNvSpPr/>
          <p:nvPr/>
        </p:nvSpPr>
        <p:spPr>
          <a:xfrm>
            <a:off x="2799988" y="7169203"/>
            <a:ext cx="2125113" cy="3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591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illustration of a seated spinal rotation">
            <a:extLst>
              <a:ext uri="{FF2B5EF4-FFF2-40B4-BE49-F238E27FC236}">
                <a16:creationId xmlns:a16="http://schemas.microsoft.com/office/drawing/2014/main" id="{29B305A5-9422-4F3D-97EA-3155C3438D5D}"/>
              </a:ext>
            </a:extLst>
          </p:cNvPr>
          <p:cNvPicPr>
            <a:picLocks noChangeAspect="1" noChangeArrowheads="1"/>
          </p:cNvPicPr>
          <p:nvPr/>
        </p:nvPicPr>
        <p:blipFill>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a:stretch>
            <a:fillRect/>
          </a:stretch>
        </p:blipFill>
        <p:spPr bwMode="auto">
          <a:xfrm>
            <a:off x="2486543" y="4688339"/>
            <a:ext cx="5318515" cy="53185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2EC30EF-840B-49D3-9929-EF8F9BB15EA0}"/>
              </a:ext>
            </a:extLst>
          </p:cNvPr>
          <p:cNvSpPr>
            <a:spLocks noGrp="1"/>
          </p:cNvSpPr>
          <p:nvPr>
            <p:ph idx="1"/>
          </p:nvPr>
        </p:nvSpPr>
        <p:spPr/>
        <p:txBody>
          <a:bodyPr/>
          <a:lstStyle/>
          <a:p>
            <a:r>
              <a:rPr lang="en-GB" dirty="0"/>
              <a:t>While seated, cross your arms over your chest.</a:t>
            </a:r>
          </a:p>
          <a:p>
            <a:r>
              <a:rPr lang="en-GB" dirty="0"/>
              <a:t>Grab your shoulders.</a:t>
            </a:r>
          </a:p>
          <a:p>
            <a:r>
              <a:rPr lang="en-GB" dirty="0"/>
              <a:t>Rotate your upper body from the waist, turning gently from left to right as far as </a:t>
            </a:r>
            <a:br>
              <a:rPr lang="en-GB" dirty="0"/>
            </a:br>
            <a:r>
              <a:rPr lang="en-GB" dirty="0"/>
              <a:t>feels comfortable.</a:t>
            </a:r>
          </a:p>
          <a:p>
            <a:r>
              <a:rPr lang="en-GB" dirty="0"/>
              <a:t>You should feel a </a:t>
            </a:r>
            <a:br>
              <a:rPr lang="en-GB" dirty="0"/>
            </a:br>
            <a:r>
              <a:rPr lang="en-GB" dirty="0"/>
              <a:t>tension on both </a:t>
            </a:r>
            <a:br>
              <a:rPr lang="en-GB" dirty="0"/>
            </a:br>
            <a:r>
              <a:rPr lang="en-GB" dirty="0"/>
              <a:t>sides of your </a:t>
            </a:r>
            <a:br>
              <a:rPr lang="en-GB" dirty="0"/>
            </a:br>
            <a:r>
              <a:rPr lang="en-GB" dirty="0"/>
              <a:t>lower back as </a:t>
            </a:r>
            <a:br>
              <a:rPr lang="en-GB" dirty="0"/>
            </a:br>
            <a:r>
              <a:rPr lang="en-GB" dirty="0"/>
              <a:t>it stretches </a:t>
            </a:r>
            <a:br>
              <a:rPr lang="en-GB" dirty="0"/>
            </a:br>
            <a:r>
              <a:rPr lang="en-GB" dirty="0"/>
              <a:t>out.</a:t>
            </a:r>
          </a:p>
        </p:txBody>
      </p:sp>
      <p:sp>
        <p:nvSpPr>
          <p:cNvPr id="2" name="Title 1">
            <a:extLst>
              <a:ext uri="{FF2B5EF4-FFF2-40B4-BE49-F238E27FC236}">
                <a16:creationId xmlns:a16="http://schemas.microsoft.com/office/drawing/2014/main" id="{F249FED7-1BAD-42F0-BFFF-44540E5DB83A}"/>
              </a:ext>
            </a:extLst>
          </p:cNvPr>
          <p:cNvSpPr>
            <a:spLocks noGrp="1"/>
          </p:cNvSpPr>
          <p:nvPr>
            <p:ph type="title"/>
          </p:nvPr>
        </p:nvSpPr>
        <p:spPr/>
        <p:txBody>
          <a:bodyPr/>
          <a:lstStyle/>
          <a:p>
            <a:r>
              <a:rPr lang="en-GB" dirty="0"/>
              <a:t>1. Seated spinal rotation</a:t>
            </a:r>
          </a:p>
        </p:txBody>
      </p:sp>
      <p:sp>
        <p:nvSpPr>
          <p:cNvPr id="6" name="Rectangle 5">
            <a:hlinkClick r:id="rId3" action="ppaction://hlinksldjump"/>
            <a:extLst>
              <a:ext uri="{FF2B5EF4-FFF2-40B4-BE49-F238E27FC236}">
                <a16:creationId xmlns:a16="http://schemas.microsoft.com/office/drawing/2014/main" id="{93816CE2-6922-465B-8A5C-08F8B49A0C9A}"/>
              </a:ext>
            </a:extLst>
          </p:cNvPr>
          <p:cNvSpPr/>
          <p:nvPr/>
        </p:nvSpPr>
        <p:spPr>
          <a:xfrm>
            <a:off x="50006" y="57150"/>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97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C30EF-840B-49D3-9929-EF8F9BB15EA0}"/>
              </a:ext>
            </a:extLst>
          </p:cNvPr>
          <p:cNvSpPr>
            <a:spLocks noGrp="1"/>
          </p:cNvSpPr>
          <p:nvPr>
            <p:ph idx="1"/>
          </p:nvPr>
        </p:nvSpPr>
        <p:spPr/>
        <p:txBody>
          <a:bodyPr/>
          <a:lstStyle/>
          <a:p>
            <a:r>
              <a:rPr lang="en-GB" dirty="0"/>
              <a:t>Hold one arm across your body.</a:t>
            </a:r>
          </a:p>
          <a:p>
            <a:r>
              <a:rPr lang="en-GB" dirty="0"/>
              <a:t>Pull your elbow into your chest.</a:t>
            </a:r>
          </a:p>
          <a:p>
            <a:r>
              <a:rPr lang="en-GB" dirty="0"/>
              <a:t>You should feel your shoulder gently stretching.</a:t>
            </a:r>
          </a:p>
        </p:txBody>
      </p:sp>
      <p:sp>
        <p:nvSpPr>
          <p:cNvPr id="2" name="Title 1">
            <a:extLst>
              <a:ext uri="{FF2B5EF4-FFF2-40B4-BE49-F238E27FC236}">
                <a16:creationId xmlns:a16="http://schemas.microsoft.com/office/drawing/2014/main" id="{F249FED7-1BAD-42F0-BFFF-44540E5DB83A}"/>
              </a:ext>
            </a:extLst>
          </p:cNvPr>
          <p:cNvSpPr>
            <a:spLocks noGrp="1"/>
          </p:cNvSpPr>
          <p:nvPr>
            <p:ph type="title"/>
          </p:nvPr>
        </p:nvSpPr>
        <p:spPr/>
        <p:txBody>
          <a:bodyPr/>
          <a:lstStyle/>
          <a:p>
            <a:r>
              <a:rPr lang="en-GB" dirty="0"/>
              <a:t>2. Posterior shoulder stretch</a:t>
            </a:r>
          </a:p>
        </p:txBody>
      </p:sp>
      <p:pic>
        <p:nvPicPr>
          <p:cNvPr id="2050" name="Picture 2" descr="an illustration of a shoulder stretch">
            <a:extLst>
              <a:ext uri="{FF2B5EF4-FFF2-40B4-BE49-F238E27FC236}">
                <a16:creationId xmlns:a16="http://schemas.microsoft.com/office/drawing/2014/main" id="{3D7F775F-D357-4458-8739-BB6704EC6468}"/>
              </a:ext>
            </a:extLst>
          </p:cNvPr>
          <p:cNvPicPr>
            <a:picLocks noChangeAspect="1" noChangeArrowheads="1"/>
          </p:cNvPicPr>
          <p:nvPr/>
        </p:nvPicPr>
        <p:blipFill>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a:stretch>
            <a:fillRect/>
          </a:stretch>
        </p:blipFill>
        <p:spPr bwMode="auto">
          <a:xfrm>
            <a:off x="411422" y="3203547"/>
            <a:ext cx="6827578" cy="68275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3" action="ppaction://hlinksldjump"/>
            <a:extLst>
              <a:ext uri="{FF2B5EF4-FFF2-40B4-BE49-F238E27FC236}">
                <a16:creationId xmlns:a16="http://schemas.microsoft.com/office/drawing/2014/main" id="{53D80281-3CEE-495A-8180-0F5D37837585}"/>
              </a:ext>
            </a:extLst>
          </p:cNvPr>
          <p:cNvSpPr/>
          <p:nvPr/>
        </p:nvSpPr>
        <p:spPr>
          <a:xfrm>
            <a:off x="50006" y="50006"/>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779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C30EF-840B-49D3-9929-EF8F9BB15EA0}"/>
              </a:ext>
            </a:extLst>
          </p:cNvPr>
          <p:cNvSpPr>
            <a:spLocks noGrp="1"/>
          </p:cNvSpPr>
          <p:nvPr>
            <p:ph idx="1"/>
          </p:nvPr>
        </p:nvSpPr>
        <p:spPr/>
        <p:txBody>
          <a:bodyPr/>
          <a:lstStyle/>
          <a:p>
            <a:r>
              <a:rPr lang="en-GB" dirty="0"/>
              <a:t>Gently lift your shoulders.</a:t>
            </a:r>
          </a:p>
          <a:p>
            <a:r>
              <a:rPr lang="en-GB" dirty="0"/>
              <a:t>Let them slowly fall.</a:t>
            </a:r>
          </a:p>
          <a:p>
            <a:r>
              <a:rPr lang="en-GB" dirty="0"/>
              <a:t>You should feel tension being released as your shoulders drop.</a:t>
            </a:r>
          </a:p>
        </p:txBody>
      </p:sp>
      <p:sp>
        <p:nvSpPr>
          <p:cNvPr id="2" name="Title 1">
            <a:extLst>
              <a:ext uri="{FF2B5EF4-FFF2-40B4-BE49-F238E27FC236}">
                <a16:creationId xmlns:a16="http://schemas.microsoft.com/office/drawing/2014/main" id="{F249FED7-1BAD-42F0-BFFF-44540E5DB83A}"/>
              </a:ext>
            </a:extLst>
          </p:cNvPr>
          <p:cNvSpPr>
            <a:spLocks noGrp="1"/>
          </p:cNvSpPr>
          <p:nvPr>
            <p:ph type="title"/>
          </p:nvPr>
        </p:nvSpPr>
        <p:spPr/>
        <p:txBody>
          <a:bodyPr/>
          <a:lstStyle/>
          <a:p>
            <a:r>
              <a:rPr lang="en-GB" dirty="0"/>
              <a:t>3. Shoulder shrugs</a:t>
            </a:r>
          </a:p>
        </p:txBody>
      </p:sp>
      <p:pic>
        <p:nvPicPr>
          <p:cNvPr id="3074" name="Picture 2" descr="an illustration of shoulder shrugs">
            <a:extLst>
              <a:ext uri="{FF2B5EF4-FFF2-40B4-BE49-F238E27FC236}">
                <a16:creationId xmlns:a16="http://schemas.microsoft.com/office/drawing/2014/main" id="{A373FAF2-EE0E-4743-BE6D-1F67ADE0B741}"/>
              </a:ext>
            </a:extLst>
          </p:cNvPr>
          <p:cNvPicPr>
            <a:picLocks noChangeAspect="1" noChangeArrowheads="1"/>
          </p:cNvPicPr>
          <p:nvPr/>
        </p:nvPicPr>
        <p:blipFill>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a:stretch>
            <a:fillRect/>
          </a:stretch>
        </p:blipFill>
        <p:spPr bwMode="auto">
          <a:xfrm>
            <a:off x="689768" y="3716024"/>
            <a:ext cx="6450013" cy="64500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3" action="ppaction://hlinksldjump"/>
            <a:extLst>
              <a:ext uri="{FF2B5EF4-FFF2-40B4-BE49-F238E27FC236}">
                <a16:creationId xmlns:a16="http://schemas.microsoft.com/office/drawing/2014/main" id="{69F8697D-5D91-40EB-B11A-26413B04F8AC}"/>
              </a:ext>
            </a:extLst>
          </p:cNvPr>
          <p:cNvSpPr/>
          <p:nvPr/>
        </p:nvSpPr>
        <p:spPr>
          <a:xfrm>
            <a:off x="50006" y="50006"/>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210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illustration of a sitting back extension">
            <a:extLst>
              <a:ext uri="{FF2B5EF4-FFF2-40B4-BE49-F238E27FC236}">
                <a16:creationId xmlns:a16="http://schemas.microsoft.com/office/drawing/2014/main" id="{EEC4108E-1B67-4DBD-A7D0-461BE605A8A5}"/>
              </a:ext>
            </a:extLst>
          </p:cNvPr>
          <p:cNvPicPr>
            <a:picLocks noChangeAspect="1" noChangeArrowheads="1"/>
          </p:cNvPicPr>
          <p:nvPr/>
        </p:nvPicPr>
        <p:blipFill>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a:stretch>
            <a:fillRect/>
          </a:stretch>
        </p:blipFill>
        <p:spPr bwMode="auto">
          <a:xfrm>
            <a:off x="1521189" y="3431445"/>
            <a:ext cx="6855554" cy="68555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E6A3690-6694-4D67-A997-2E49869F612E}"/>
              </a:ext>
            </a:extLst>
          </p:cNvPr>
          <p:cNvSpPr>
            <a:spLocks noGrp="1"/>
          </p:cNvSpPr>
          <p:nvPr>
            <p:ph idx="1"/>
          </p:nvPr>
        </p:nvSpPr>
        <p:spPr>
          <a:xfrm>
            <a:off x="590550" y="1814945"/>
            <a:ext cx="6080073" cy="8472054"/>
          </a:xfrm>
        </p:spPr>
        <p:txBody>
          <a:bodyPr/>
          <a:lstStyle/>
          <a:p>
            <a:r>
              <a:rPr lang="en-GB" dirty="0"/>
              <a:t>Sit straight with your feet together.  Put the palms of your hands into </a:t>
            </a:r>
            <a:br>
              <a:rPr lang="en-GB" dirty="0"/>
            </a:br>
            <a:r>
              <a:rPr lang="en-GB" dirty="0"/>
              <a:t>the small of </a:t>
            </a:r>
            <a:br>
              <a:rPr lang="en-GB" dirty="0"/>
            </a:br>
            <a:r>
              <a:rPr lang="en-GB" dirty="0"/>
              <a:t>your back.</a:t>
            </a:r>
          </a:p>
          <a:p>
            <a:r>
              <a:rPr lang="en-GB" dirty="0"/>
              <a:t>Lean back </a:t>
            </a:r>
            <a:br>
              <a:rPr lang="en-GB" dirty="0"/>
            </a:br>
            <a:r>
              <a:rPr lang="en-GB" dirty="0"/>
              <a:t>over your </a:t>
            </a:r>
            <a:br>
              <a:rPr lang="en-GB" dirty="0"/>
            </a:br>
            <a:r>
              <a:rPr lang="en-GB" dirty="0"/>
              <a:t>hands, feeling </a:t>
            </a:r>
            <a:br>
              <a:rPr lang="en-GB" dirty="0"/>
            </a:br>
            <a:r>
              <a:rPr lang="en-GB" dirty="0"/>
              <a:t>your lower back </a:t>
            </a:r>
            <a:br>
              <a:rPr lang="en-GB" dirty="0"/>
            </a:br>
            <a:r>
              <a:rPr lang="en-GB" dirty="0"/>
              <a:t>stretch out.</a:t>
            </a:r>
          </a:p>
        </p:txBody>
      </p:sp>
      <p:sp>
        <p:nvSpPr>
          <p:cNvPr id="3" name="Title 2">
            <a:extLst>
              <a:ext uri="{FF2B5EF4-FFF2-40B4-BE49-F238E27FC236}">
                <a16:creationId xmlns:a16="http://schemas.microsoft.com/office/drawing/2014/main" id="{F9B97252-4D3E-4290-875B-EDA03450EA5B}"/>
              </a:ext>
            </a:extLst>
          </p:cNvPr>
          <p:cNvSpPr>
            <a:spLocks noGrp="1"/>
          </p:cNvSpPr>
          <p:nvPr>
            <p:ph type="title"/>
          </p:nvPr>
        </p:nvSpPr>
        <p:spPr/>
        <p:txBody>
          <a:bodyPr/>
          <a:lstStyle/>
          <a:p>
            <a:r>
              <a:rPr lang="en-GB" dirty="0"/>
              <a:t>4. Sitting back extensions</a:t>
            </a:r>
          </a:p>
        </p:txBody>
      </p:sp>
      <p:sp>
        <p:nvSpPr>
          <p:cNvPr id="5" name="Rectangle 4">
            <a:hlinkClick r:id="rId3" action="ppaction://hlinksldjump"/>
            <a:extLst>
              <a:ext uri="{FF2B5EF4-FFF2-40B4-BE49-F238E27FC236}">
                <a16:creationId xmlns:a16="http://schemas.microsoft.com/office/drawing/2014/main" id="{9A5A11CB-26F0-411F-A377-73C74095A5A3}"/>
              </a:ext>
            </a:extLst>
          </p:cNvPr>
          <p:cNvSpPr/>
          <p:nvPr/>
        </p:nvSpPr>
        <p:spPr>
          <a:xfrm>
            <a:off x="50006" y="50006"/>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701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 illustration of a neck rotation">
            <a:extLst>
              <a:ext uri="{FF2B5EF4-FFF2-40B4-BE49-F238E27FC236}">
                <a16:creationId xmlns:a16="http://schemas.microsoft.com/office/drawing/2014/main" id="{162A860E-6056-4D06-A781-4ABC9D5961C9}"/>
              </a:ext>
            </a:extLst>
          </p:cNvPr>
          <p:cNvPicPr>
            <a:picLocks noChangeAspect="1" noChangeArrowheads="1"/>
          </p:cNvPicPr>
          <p:nvPr/>
        </p:nvPicPr>
        <p:blipFill>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a:stretch>
            <a:fillRect/>
          </a:stretch>
        </p:blipFill>
        <p:spPr bwMode="auto">
          <a:xfrm>
            <a:off x="1926367" y="3972393"/>
            <a:ext cx="6172956" cy="617295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DC7702F-EFE9-410A-AFB1-036D48A491C0}"/>
              </a:ext>
            </a:extLst>
          </p:cNvPr>
          <p:cNvSpPr>
            <a:spLocks noGrp="1"/>
          </p:cNvSpPr>
          <p:nvPr>
            <p:ph idx="1"/>
          </p:nvPr>
        </p:nvSpPr>
        <p:spPr/>
        <p:txBody>
          <a:bodyPr/>
          <a:lstStyle/>
          <a:p>
            <a:r>
              <a:rPr lang="en-GB" dirty="0"/>
              <a:t>Keep your head upright. Gently turn your head from side to side.</a:t>
            </a:r>
          </a:p>
          <a:p>
            <a:r>
              <a:rPr lang="en-GB" dirty="0"/>
              <a:t>As you turn your head, try to move it past your shoulder.</a:t>
            </a:r>
          </a:p>
          <a:p>
            <a:r>
              <a:rPr lang="en-GB" dirty="0"/>
              <a:t>You should feel </a:t>
            </a:r>
            <a:br>
              <a:rPr lang="en-GB" dirty="0"/>
            </a:br>
            <a:r>
              <a:rPr lang="en-GB" dirty="0"/>
              <a:t>the muscles </a:t>
            </a:r>
            <a:br>
              <a:rPr lang="en-GB" dirty="0"/>
            </a:br>
            <a:r>
              <a:rPr lang="en-GB" dirty="0"/>
              <a:t>on the outside </a:t>
            </a:r>
            <a:br>
              <a:rPr lang="en-GB" dirty="0"/>
            </a:br>
            <a:r>
              <a:rPr lang="en-GB" dirty="0"/>
              <a:t>of your </a:t>
            </a:r>
            <a:br>
              <a:rPr lang="en-GB" dirty="0"/>
            </a:br>
            <a:r>
              <a:rPr lang="en-GB" dirty="0"/>
              <a:t>neck </a:t>
            </a:r>
            <a:br>
              <a:rPr lang="en-GB" dirty="0"/>
            </a:br>
            <a:r>
              <a:rPr lang="en-GB" dirty="0"/>
              <a:t>gradually </a:t>
            </a:r>
            <a:br>
              <a:rPr lang="en-GB" dirty="0"/>
            </a:br>
            <a:r>
              <a:rPr lang="en-GB" dirty="0"/>
              <a:t>stretch.</a:t>
            </a:r>
          </a:p>
        </p:txBody>
      </p:sp>
      <p:sp>
        <p:nvSpPr>
          <p:cNvPr id="3" name="Title 2">
            <a:extLst>
              <a:ext uri="{FF2B5EF4-FFF2-40B4-BE49-F238E27FC236}">
                <a16:creationId xmlns:a16="http://schemas.microsoft.com/office/drawing/2014/main" id="{393F466F-F6B2-48B9-B550-A72B68B6E99D}"/>
              </a:ext>
            </a:extLst>
          </p:cNvPr>
          <p:cNvSpPr>
            <a:spLocks noGrp="1"/>
          </p:cNvSpPr>
          <p:nvPr>
            <p:ph type="title"/>
          </p:nvPr>
        </p:nvSpPr>
        <p:spPr/>
        <p:txBody>
          <a:bodyPr/>
          <a:lstStyle/>
          <a:p>
            <a:r>
              <a:rPr lang="en-GB" dirty="0"/>
              <a:t>5. Neck rotations</a:t>
            </a:r>
          </a:p>
        </p:txBody>
      </p:sp>
      <p:sp>
        <p:nvSpPr>
          <p:cNvPr id="5" name="Rectangle 4">
            <a:hlinkClick r:id="rId3" action="ppaction://hlinksldjump"/>
            <a:extLst>
              <a:ext uri="{FF2B5EF4-FFF2-40B4-BE49-F238E27FC236}">
                <a16:creationId xmlns:a16="http://schemas.microsoft.com/office/drawing/2014/main" id="{44DF5FF9-9FB9-421C-A514-140DE34CA007}"/>
              </a:ext>
            </a:extLst>
          </p:cNvPr>
          <p:cNvSpPr/>
          <p:nvPr/>
        </p:nvSpPr>
        <p:spPr>
          <a:xfrm>
            <a:off x="50006" y="50006"/>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875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 illustration of an upper shoulder neck stretch">
            <a:extLst>
              <a:ext uri="{FF2B5EF4-FFF2-40B4-BE49-F238E27FC236}">
                <a16:creationId xmlns:a16="http://schemas.microsoft.com/office/drawing/2014/main" id="{013D4018-DEB5-49D4-83EF-0746BC889F33}"/>
              </a:ext>
            </a:extLst>
          </p:cNvPr>
          <p:cNvPicPr>
            <a:picLocks noChangeAspect="1" noChangeArrowheads="1"/>
          </p:cNvPicPr>
          <p:nvPr/>
        </p:nvPicPr>
        <p:blipFill rotWithShape="1">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r="19596"/>
          <a:stretch/>
        </p:blipFill>
        <p:spPr bwMode="auto">
          <a:xfrm>
            <a:off x="2178356" y="3942412"/>
            <a:ext cx="5016921" cy="623965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539C6FC-3F0E-4198-B72C-19F31D43929A}"/>
              </a:ext>
            </a:extLst>
          </p:cNvPr>
          <p:cNvSpPr>
            <a:spLocks noGrp="1"/>
          </p:cNvSpPr>
          <p:nvPr>
            <p:ph idx="1"/>
          </p:nvPr>
        </p:nvSpPr>
        <p:spPr>
          <a:xfrm>
            <a:off x="590550" y="1537853"/>
            <a:ext cx="6648450" cy="8749146"/>
          </a:xfrm>
        </p:spPr>
        <p:txBody>
          <a:bodyPr>
            <a:normAutofit/>
          </a:bodyPr>
          <a:lstStyle/>
          <a:p>
            <a:r>
              <a:rPr lang="en-GB" dirty="0"/>
              <a:t>Sit on one hand. </a:t>
            </a:r>
          </a:p>
          <a:p>
            <a:r>
              <a:rPr lang="en-GB" dirty="0"/>
              <a:t>Tilt your head away from the hand you’re sitting on.</a:t>
            </a:r>
          </a:p>
          <a:p>
            <a:r>
              <a:rPr lang="en-GB" dirty="0"/>
              <a:t>Tilt your head slightly forward, </a:t>
            </a:r>
            <a:br>
              <a:rPr lang="en-GB" dirty="0"/>
            </a:br>
            <a:r>
              <a:rPr lang="en-GB" dirty="0"/>
              <a:t>towards your </a:t>
            </a:r>
            <a:br>
              <a:rPr lang="en-GB" dirty="0"/>
            </a:br>
            <a:r>
              <a:rPr lang="en-GB" dirty="0"/>
              <a:t>shoulder.</a:t>
            </a:r>
          </a:p>
          <a:p>
            <a:r>
              <a:rPr lang="en-GB" dirty="0"/>
              <a:t>You should feel </a:t>
            </a:r>
            <a:br>
              <a:rPr lang="en-GB" dirty="0"/>
            </a:br>
            <a:r>
              <a:rPr lang="en-GB" dirty="0"/>
              <a:t>the muscles in </a:t>
            </a:r>
            <a:br>
              <a:rPr lang="en-GB" dirty="0"/>
            </a:br>
            <a:r>
              <a:rPr lang="en-GB" dirty="0"/>
              <a:t>your neck and </a:t>
            </a:r>
            <a:br>
              <a:rPr lang="en-GB" dirty="0"/>
            </a:br>
            <a:r>
              <a:rPr lang="en-GB" dirty="0"/>
              <a:t>shoulder being </a:t>
            </a:r>
            <a:br>
              <a:rPr lang="en-GB" dirty="0"/>
            </a:br>
            <a:r>
              <a:rPr lang="en-GB" dirty="0"/>
              <a:t>stretched.</a:t>
            </a:r>
          </a:p>
          <a:p>
            <a:r>
              <a:rPr lang="en-GB" dirty="0"/>
              <a:t>Change sides, </a:t>
            </a:r>
            <a:br>
              <a:rPr lang="en-GB" dirty="0"/>
            </a:br>
            <a:r>
              <a:rPr lang="en-GB" dirty="0"/>
              <a:t>and repeat.</a:t>
            </a:r>
          </a:p>
          <a:p>
            <a:endParaRPr lang="en-GB" dirty="0"/>
          </a:p>
        </p:txBody>
      </p:sp>
      <p:sp>
        <p:nvSpPr>
          <p:cNvPr id="3" name="Title 2">
            <a:extLst>
              <a:ext uri="{FF2B5EF4-FFF2-40B4-BE49-F238E27FC236}">
                <a16:creationId xmlns:a16="http://schemas.microsoft.com/office/drawing/2014/main" id="{D8D78AE7-4E24-4E60-87F8-EC976BB1F4F0}"/>
              </a:ext>
            </a:extLst>
          </p:cNvPr>
          <p:cNvSpPr>
            <a:spLocks noGrp="1"/>
          </p:cNvSpPr>
          <p:nvPr>
            <p:ph type="title"/>
          </p:nvPr>
        </p:nvSpPr>
        <p:spPr>
          <a:xfrm>
            <a:off x="519112" y="839448"/>
            <a:ext cx="6719888" cy="698405"/>
          </a:xfrm>
        </p:spPr>
        <p:txBody>
          <a:bodyPr/>
          <a:lstStyle/>
          <a:p>
            <a:r>
              <a:rPr lang="en-GB" sz="3600" dirty="0"/>
              <a:t>6. Upper shoulder &amp; neck stretch</a:t>
            </a:r>
          </a:p>
        </p:txBody>
      </p:sp>
      <p:sp>
        <p:nvSpPr>
          <p:cNvPr id="5" name="Rectangle 4">
            <a:hlinkClick r:id="rId3" action="ppaction://hlinksldjump"/>
            <a:extLst>
              <a:ext uri="{FF2B5EF4-FFF2-40B4-BE49-F238E27FC236}">
                <a16:creationId xmlns:a16="http://schemas.microsoft.com/office/drawing/2014/main" id="{43C45247-E556-4258-ACED-AFF93D42DCC1}"/>
              </a:ext>
            </a:extLst>
          </p:cNvPr>
          <p:cNvSpPr/>
          <p:nvPr/>
        </p:nvSpPr>
        <p:spPr>
          <a:xfrm>
            <a:off x="50006" y="50006"/>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377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 illustration of a shoulder extension behind the back">
            <a:extLst>
              <a:ext uri="{FF2B5EF4-FFF2-40B4-BE49-F238E27FC236}">
                <a16:creationId xmlns:a16="http://schemas.microsoft.com/office/drawing/2014/main" id="{33ADF5D2-5928-419A-9732-FC1D94DBAC7A}"/>
              </a:ext>
            </a:extLst>
          </p:cNvPr>
          <p:cNvPicPr>
            <a:picLocks noChangeAspect="1" noChangeArrowheads="1"/>
          </p:cNvPicPr>
          <p:nvPr/>
        </p:nvPicPr>
        <p:blipFill>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a:stretch>
            <a:fillRect/>
          </a:stretch>
        </p:blipFill>
        <p:spPr bwMode="auto">
          <a:xfrm flipH="1">
            <a:off x="261807" y="2848132"/>
            <a:ext cx="7332896" cy="733289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DF78BEB-49F5-4B33-BFB9-A0E171EA9280}"/>
              </a:ext>
            </a:extLst>
          </p:cNvPr>
          <p:cNvSpPr>
            <a:spLocks noGrp="1"/>
          </p:cNvSpPr>
          <p:nvPr>
            <p:ph idx="1"/>
          </p:nvPr>
        </p:nvSpPr>
        <p:spPr/>
        <p:txBody>
          <a:bodyPr/>
          <a:lstStyle/>
          <a:p>
            <a:r>
              <a:rPr lang="en-GB" dirty="0"/>
              <a:t>Stand up and stretch your arms out behind you.</a:t>
            </a:r>
          </a:p>
          <a:p>
            <a:r>
              <a:rPr lang="en-GB" dirty="0"/>
              <a:t>Clasp your hands together and gently lift your arms.</a:t>
            </a:r>
          </a:p>
          <a:p>
            <a:r>
              <a:rPr lang="en-GB" dirty="0"/>
              <a:t>You should feel </a:t>
            </a:r>
            <a:br>
              <a:rPr lang="en-GB" dirty="0"/>
            </a:br>
            <a:r>
              <a:rPr lang="en-GB" dirty="0"/>
              <a:t>your shoulders </a:t>
            </a:r>
            <a:br>
              <a:rPr lang="en-GB" dirty="0"/>
            </a:br>
            <a:r>
              <a:rPr lang="en-GB" dirty="0"/>
              <a:t>and chest </a:t>
            </a:r>
            <a:br>
              <a:rPr lang="en-GB" dirty="0"/>
            </a:br>
            <a:r>
              <a:rPr lang="en-GB" dirty="0"/>
              <a:t>stretching.</a:t>
            </a:r>
          </a:p>
          <a:p>
            <a:endParaRPr lang="en-GB" dirty="0"/>
          </a:p>
        </p:txBody>
      </p:sp>
      <p:sp>
        <p:nvSpPr>
          <p:cNvPr id="3" name="Title 2">
            <a:extLst>
              <a:ext uri="{FF2B5EF4-FFF2-40B4-BE49-F238E27FC236}">
                <a16:creationId xmlns:a16="http://schemas.microsoft.com/office/drawing/2014/main" id="{39046422-D14F-4FC8-B309-26E83A41D3AE}"/>
              </a:ext>
            </a:extLst>
          </p:cNvPr>
          <p:cNvSpPr>
            <a:spLocks noGrp="1"/>
          </p:cNvSpPr>
          <p:nvPr>
            <p:ph type="title"/>
          </p:nvPr>
        </p:nvSpPr>
        <p:spPr/>
        <p:txBody>
          <a:bodyPr/>
          <a:lstStyle/>
          <a:p>
            <a:r>
              <a:rPr lang="en-GB" dirty="0"/>
              <a:t>7. Shoulder extension – one</a:t>
            </a:r>
          </a:p>
        </p:txBody>
      </p:sp>
      <p:sp>
        <p:nvSpPr>
          <p:cNvPr id="5" name="Rectangle 4">
            <a:hlinkClick r:id="rId3" action="ppaction://hlinksldjump"/>
            <a:extLst>
              <a:ext uri="{FF2B5EF4-FFF2-40B4-BE49-F238E27FC236}">
                <a16:creationId xmlns:a16="http://schemas.microsoft.com/office/drawing/2014/main" id="{488F4339-8AE3-4622-B0A6-099B50ECC9E6}"/>
              </a:ext>
            </a:extLst>
          </p:cNvPr>
          <p:cNvSpPr/>
          <p:nvPr/>
        </p:nvSpPr>
        <p:spPr>
          <a:xfrm>
            <a:off x="50006" y="50006"/>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584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 illustration of a shoulder extension on top of the head">
            <a:extLst>
              <a:ext uri="{FF2B5EF4-FFF2-40B4-BE49-F238E27FC236}">
                <a16:creationId xmlns:a16="http://schemas.microsoft.com/office/drawing/2014/main" id="{C994079B-7666-49E7-ADD6-56578939E0D2}"/>
              </a:ext>
            </a:extLst>
          </p:cNvPr>
          <p:cNvPicPr>
            <a:picLocks noChangeAspect="1" noChangeArrowheads="1"/>
          </p:cNvPicPr>
          <p:nvPr/>
        </p:nvPicPr>
        <p:blipFill rotWithShape="1">
          <a:blip r:embed="rId2">
            <a:clrChange>
              <a:clrFrom>
                <a:srgbClr val="EFEEEA"/>
              </a:clrFrom>
              <a:clrTo>
                <a:srgbClr val="EFEEEA">
                  <a:alpha val="0"/>
                </a:srgbClr>
              </a:clrTo>
            </a:clrChange>
            <a:extLst>
              <a:ext uri="{28A0092B-C50C-407E-A947-70E740481C1C}">
                <a14:useLocalDpi xmlns:a14="http://schemas.microsoft.com/office/drawing/2010/main" val="0"/>
              </a:ext>
            </a:extLst>
          </a:blip>
          <a:srcRect l="22474" r="24672"/>
          <a:stretch/>
        </p:blipFill>
        <p:spPr bwMode="auto">
          <a:xfrm>
            <a:off x="3132944" y="2428408"/>
            <a:ext cx="4106056" cy="776865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0A1B88A6-B1FC-419F-AD55-9EE597CD977B}"/>
              </a:ext>
            </a:extLst>
          </p:cNvPr>
          <p:cNvSpPr>
            <a:spLocks noGrp="1"/>
          </p:cNvSpPr>
          <p:nvPr>
            <p:ph idx="1"/>
          </p:nvPr>
        </p:nvSpPr>
        <p:spPr/>
        <p:txBody>
          <a:bodyPr/>
          <a:lstStyle/>
          <a:p>
            <a:r>
              <a:rPr lang="en-GB" dirty="0"/>
              <a:t>Hold both arms above your head.</a:t>
            </a:r>
          </a:p>
          <a:p>
            <a:r>
              <a:rPr lang="en-GB" dirty="0"/>
              <a:t>Link your hands </a:t>
            </a:r>
            <a:br>
              <a:rPr lang="en-GB" dirty="0"/>
            </a:br>
            <a:r>
              <a:rPr lang="en-GB" dirty="0"/>
              <a:t>with your palms </a:t>
            </a:r>
            <a:br>
              <a:rPr lang="en-GB" dirty="0"/>
            </a:br>
            <a:r>
              <a:rPr lang="en-GB" dirty="0"/>
              <a:t>facing upwards.</a:t>
            </a:r>
          </a:p>
          <a:p>
            <a:r>
              <a:rPr lang="en-GB" dirty="0"/>
              <a:t>Reach as high </a:t>
            </a:r>
            <a:br>
              <a:rPr lang="en-GB" dirty="0"/>
            </a:br>
            <a:r>
              <a:rPr lang="en-GB" dirty="0"/>
              <a:t>as possible.</a:t>
            </a:r>
          </a:p>
          <a:p>
            <a:r>
              <a:rPr lang="en-GB" dirty="0"/>
              <a:t>You should </a:t>
            </a:r>
            <a:br>
              <a:rPr lang="en-GB" dirty="0"/>
            </a:br>
            <a:r>
              <a:rPr lang="en-GB" dirty="0"/>
              <a:t>feel your </a:t>
            </a:r>
            <a:br>
              <a:rPr lang="en-GB" dirty="0"/>
            </a:br>
            <a:r>
              <a:rPr lang="en-GB" dirty="0"/>
              <a:t>shoulders </a:t>
            </a:r>
            <a:br>
              <a:rPr lang="en-GB" dirty="0"/>
            </a:br>
            <a:r>
              <a:rPr lang="en-GB" dirty="0"/>
              <a:t>stretching.</a:t>
            </a:r>
          </a:p>
          <a:p>
            <a:endParaRPr lang="en-GB" dirty="0"/>
          </a:p>
        </p:txBody>
      </p:sp>
      <p:sp>
        <p:nvSpPr>
          <p:cNvPr id="3" name="Title 2">
            <a:extLst>
              <a:ext uri="{FF2B5EF4-FFF2-40B4-BE49-F238E27FC236}">
                <a16:creationId xmlns:a16="http://schemas.microsoft.com/office/drawing/2014/main" id="{981AE6A3-5A4F-4CAB-9D6D-9717EB9578D9}"/>
              </a:ext>
            </a:extLst>
          </p:cNvPr>
          <p:cNvSpPr>
            <a:spLocks noGrp="1"/>
          </p:cNvSpPr>
          <p:nvPr>
            <p:ph type="title"/>
          </p:nvPr>
        </p:nvSpPr>
        <p:spPr/>
        <p:txBody>
          <a:bodyPr/>
          <a:lstStyle/>
          <a:p>
            <a:r>
              <a:rPr lang="en-GB" dirty="0"/>
              <a:t>8. Shoulder extension – two</a:t>
            </a:r>
          </a:p>
        </p:txBody>
      </p:sp>
      <p:sp>
        <p:nvSpPr>
          <p:cNvPr id="5" name="Rectangle 4">
            <a:hlinkClick r:id="rId3" action="ppaction://hlinksldjump"/>
            <a:extLst>
              <a:ext uri="{FF2B5EF4-FFF2-40B4-BE49-F238E27FC236}">
                <a16:creationId xmlns:a16="http://schemas.microsoft.com/office/drawing/2014/main" id="{0DC1172C-F9B4-4C6B-8B22-360F44DEB20F}"/>
              </a:ext>
            </a:extLst>
          </p:cNvPr>
          <p:cNvSpPr/>
          <p:nvPr/>
        </p:nvSpPr>
        <p:spPr>
          <a:xfrm>
            <a:off x="50006" y="50006"/>
            <a:ext cx="7450932" cy="10679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3759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1427</TotalTime>
  <Words>435</Words>
  <Application>Microsoft Office PowerPoint</Application>
  <PresentationFormat>Custom</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Ink Free</vt:lpstr>
      <vt:lpstr>Office Theme</vt:lpstr>
      <vt:lpstr>Custom Design</vt:lpstr>
      <vt:lpstr>Stretching Exercises (from BUPA)</vt:lpstr>
      <vt:lpstr>1. Seated spinal rotation</vt:lpstr>
      <vt:lpstr>2. Posterior shoulder stretch</vt:lpstr>
      <vt:lpstr>3. Shoulder shrugs</vt:lpstr>
      <vt:lpstr>4. Sitting back extensions</vt:lpstr>
      <vt:lpstr>5. Neck rotations</vt:lpstr>
      <vt:lpstr>6. Upper shoulder &amp; neck stretch</vt:lpstr>
      <vt:lpstr>7. Shoulder extension – one</vt:lpstr>
      <vt:lpstr>8. Shoulder extension – two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42</cp:revision>
  <dcterms:created xsi:type="dcterms:W3CDTF">2021-03-08T20:33:27Z</dcterms:created>
  <dcterms:modified xsi:type="dcterms:W3CDTF">2021-04-06T19:46:15Z</dcterms:modified>
</cp:coreProperties>
</file>